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74" r:id="rId3"/>
    <p:sldId id="300" r:id="rId4"/>
    <p:sldId id="289" r:id="rId5"/>
    <p:sldId id="284" r:id="rId6"/>
    <p:sldId id="292" r:id="rId7"/>
    <p:sldId id="293" r:id="rId8"/>
    <p:sldId id="299" r:id="rId9"/>
    <p:sldId id="290" r:id="rId10"/>
    <p:sldId id="291" r:id="rId11"/>
    <p:sldId id="301" r:id="rId12"/>
    <p:sldId id="302" r:id="rId13"/>
    <p:sldId id="303" r:id="rId14"/>
    <p:sldId id="304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619" autoAdjust="0"/>
  </p:normalViewPr>
  <p:slideViewPr>
    <p:cSldViewPr>
      <p:cViewPr varScale="1">
        <p:scale>
          <a:sx n="50" d="100"/>
          <a:sy n="50" d="100"/>
        </p:scale>
        <p:origin x="-102" y="-696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9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F56291-642D-4BFF-8FD4-0C72DCB5F619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E267D2-CB66-4466-A92E-B7B868754FE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15189B-C238-4849-904D-4E731C897F76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A006C-D31A-4AD0-A6C4-14D8AFD18A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i="1" smtClean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DB574-CB44-4800-91ED-6129E799FD4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>
                <a:solidFill>
                  <a:srgbClr val="363D3D"/>
                </a:solidFill>
              </a:rPr>
              <a:t>Te informacje mogą wymagać użycia więcej niż jednego slajdu</a:t>
            </a:r>
            <a:endParaRPr lang="en-US" smtClean="0"/>
          </a:p>
        </p:txBody>
      </p:sp>
      <p:sp>
        <p:nvSpPr>
          <p:cNvPr id="2253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5D29F-72FA-426E-B441-3BCD0EC56FA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>
                <a:solidFill>
                  <a:srgbClr val="363D3D"/>
                </a:solidFill>
              </a:rPr>
              <a:t>Te informacje mogą wymagać użycia więcej niż jednego slajdu</a:t>
            </a:r>
            <a:endParaRPr lang="en-US" smtClean="0"/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3268A-3BA1-4782-9DE5-C742F72CEB8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Prostokąt 5"/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ywna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AC3EF1-4962-47E1-9F6A-DA0743669FAA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E53D35-B10B-4CBB-A482-8761E8E397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8434-669B-418B-A371-D28EF6A46225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2015-50DE-4F74-8B7D-DA79306CF1B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3D25-4492-4951-BAC3-C91DB1127ED4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50FD-5E45-45D7-AEB8-5A662C10308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EAEF-1CB3-4E7B-AE88-D1C6AF2B8A82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DCD4-D51F-4806-B1D6-599593D0502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1222-7F47-4996-8B58-41FB241181DF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D39A-EDC6-4C88-9C5E-2BB75D5509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Prostokąt 7"/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5E05-E2E1-49E6-B5C6-EF7F49EBBD8C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A94C-2D1F-4DF1-9DB7-9A70E58B6C2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ywny 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D84B11-338E-45F9-B258-C124226CA117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6DCAE3-94B3-42D6-870F-6F152A70317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A1D17-90DD-49A2-87BC-4A5D714733BA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5E93-47DE-42FC-B664-04017B01332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D821-ABDC-49B0-BCC1-6F4297F042C3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FF87-FE58-4FD9-8312-A7903F553EA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2D2F-E9F2-4B59-9F3E-C62D495152B3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6D7A-BB55-4D86-9BD9-1B23ED5E235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19F172-E553-4920-9B42-0568869041A3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54FAAF-B85F-4A87-871F-5766F7E491E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E3C2-75A1-4300-AD64-6F15D9729DC5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B8F2-1508-4F76-94A7-51DB40B591C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3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438" y="1901825"/>
            <a:ext cx="9509125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  <a:p>
            <a:pPr lvl="5"/>
            <a:r>
              <a:rPr lang="pl-PL" dirty="0" smtClean="0"/>
              <a:t>Szóste</a:t>
            </a:r>
          </a:p>
          <a:p>
            <a:pPr lvl="6"/>
            <a:r>
              <a:rPr lang="pl-PL" dirty="0" smtClean="0"/>
              <a:t>Siódme</a:t>
            </a:r>
          </a:p>
          <a:p>
            <a:pPr lvl="7"/>
            <a:r>
              <a:rPr lang="pl-PL" dirty="0" smtClean="0"/>
              <a:t>Ósme</a:t>
            </a:r>
          </a:p>
          <a:p>
            <a:pPr lvl="8"/>
            <a:r>
              <a:rPr lang="pl-PL" dirty="0" smtClean="0"/>
              <a:t>Dziewiąte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51FF235F-3F74-4661-8918-E326AD0DE393}" type="datetimeFigureOut">
              <a:rPr lang="pl-PL"/>
              <a:pPr>
                <a:defRPr/>
              </a:pPr>
              <a:t>2016-03-22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67E24B7-4B28-42BD-8900-CAFBAA3F862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65" r:id="rId8"/>
    <p:sldLayoutId id="2147483657" r:id="rId9"/>
    <p:sldLayoutId id="2147483666" r:id="rId10"/>
    <p:sldLayoutId id="2147483667" r:id="rId11"/>
    <p:sldLayoutId id="2147483656" r:id="rId12"/>
    <p:sldLayoutId id="2147483655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 kern="1200">
          <a:solidFill>
            <a:srgbClr val="1D24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.gov.pl/zdrowie-i-profilaktyka/zdrowie-matki-i-dziecka/dziecko-z-cukrzyca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6700" y="502285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/>
              <a:t>Światowy Dzień Zdrowia 2016 </a:t>
            </a:r>
            <a:r>
              <a:rPr lang="pl-PL" b="1" dirty="0" smtClean="0"/>
              <a:t>Pokonaj cukrzycę</a:t>
            </a:r>
            <a:endParaRPr lang="pl-PL" b="1" dirty="0"/>
          </a:p>
        </p:txBody>
      </p:sp>
      <p:sp>
        <p:nvSpPr>
          <p:cNvPr id="17410" name="Podtytuł 3"/>
          <p:cNvSpPr>
            <a:spLocks noGrp="1"/>
          </p:cNvSpPr>
          <p:nvPr>
            <p:ph type="subTitle" idx="1"/>
          </p:nvPr>
        </p:nvSpPr>
        <p:spPr bwMode="auto">
          <a:xfrm>
            <a:off x="1533525" y="6165850"/>
            <a:ext cx="9144000" cy="76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425" y="1901825"/>
            <a:ext cx="11304588" cy="41275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pl-PL" dirty="0"/>
              <a:t>Rozróżniamy dwa główne typy choroby</a:t>
            </a:r>
            <a:r>
              <a:rPr lang="pl-PL" dirty="0" smtClean="0"/>
              <a:t>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 </a:t>
            </a:r>
            <a:r>
              <a:rPr lang="pl-PL" dirty="0"/>
              <a:t>Osoby cierpiące na cukrzycę typu 1 na ogół w ogóle nie wytwarzają własnej insuliny i dlatego, aby przeżyć, muszą przyjmować insulinę w formie iniekcji</a:t>
            </a:r>
            <a:r>
              <a:rPr lang="pl-PL" dirty="0" smtClean="0"/>
              <a:t>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 </a:t>
            </a:r>
            <a:r>
              <a:rPr lang="pl-PL" dirty="0"/>
              <a:t>Chorzy na cukrzycę typu 2, którzy stanowią około 90% wszystkich przypadków </a:t>
            </a:r>
            <a:r>
              <a:rPr lang="pl-PL" dirty="0" err="1"/>
              <a:t>zachorowań</a:t>
            </a:r>
            <a:r>
              <a:rPr lang="pl-PL" dirty="0"/>
              <a:t>, najczęściej wytwarzają własną insulinę, ale w niewystarczającej ilości lub ich organizm nie jest w stanie jej właściwie wykorzystywać. Osoby chore na cukrzycę typu 2 na ogół mają nadwagę i prowadzą </a:t>
            </a:r>
            <a:r>
              <a:rPr lang="pl-PL" dirty="0" smtClean="0"/>
              <a:t>siedzący </a:t>
            </a:r>
            <a:r>
              <a:rPr lang="pl-PL" dirty="0"/>
              <a:t>tryb życia</a:t>
            </a:r>
            <a:r>
              <a:rPr lang="pl-PL" dirty="0" smtClean="0"/>
              <a:t>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marL="4572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b="1" dirty="0">
                <a:solidFill>
                  <a:schemeClr val="tx1"/>
                </a:solidFill>
              </a:rPr>
              <a:t>Otyłość od 3 do 7 razy zwiększa ryzyko wystąpienia cukrzycy typu </a:t>
            </a:r>
            <a:r>
              <a:rPr lang="pl-PL" b="1" dirty="0" smtClean="0">
                <a:solidFill>
                  <a:schemeClr val="tx1"/>
                </a:solidFill>
              </a:rPr>
              <a:t>2. W </a:t>
            </a:r>
            <a:r>
              <a:rPr lang="pl-PL" b="1" dirty="0">
                <a:solidFill>
                  <a:schemeClr val="tx1"/>
                </a:solidFill>
              </a:rPr>
              <a:t>przypadku osoby z BMI&gt;35 ryzyko rozwoju cukrzycy jest 20-krotnie wyższe niż u osób z prawidłową masą ciała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zawartości 4"/>
          <p:cNvSpPr>
            <a:spLocks noGrp="1"/>
          </p:cNvSpPr>
          <p:nvPr>
            <p:ph idx="1"/>
          </p:nvPr>
        </p:nvSpPr>
        <p:spPr bwMode="auto">
          <a:xfrm>
            <a:off x="407988" y="1844675"/>
            <a:ext cx="6624637" cy="47005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 algn="ctr" eaLnBrk="1" hangingPunct="1">
              <a:buFont typeface="Wingdings" pitchFamily="2" charset="2"/>
              <a:buNone/>
            </a:pPr>
            <a:r>
              <a:rPr lang="pl-PL" b="1" smtClean="0"/>
              <a:t>BĄDŹ SUPER. POKONAJ CUKRZYCĘ.</a:t>
            </a:r>
          </a:p>
          <a:p>
            <a:pPr marL="44450" indent="0" algn="ctr" eaLnBrk="1" hangingPunct="1">
              <a:buFont typeface="Wingdings" pitchFamily="2" charset="2"/>
              <a:buNone/>
            </a:pPr>
            <a:r>
              <a:rPr lang="pl-PL" b="1" smtClean="0"/>
              <a:t>Zatrzymaj jej wzrost.</a:t>
            </a:r>
          </a:p>
          <a:p>
            <a:pPr marL="44450" indent="0" algn="ctr" eaLnBrk="1" hangingPunct="1">
              <a:buFont typeface="Wingdings" pitchFamily="2" charset="2"/>
              <a:buNone/>
            </a:pPr>
            <a:endParaRPr lang="pl-PL" b="1" smtClean="0"/>
          </a:p>
          <a:p>
            <a:pPr marL="44450" indent="0" algn="ctr" eaLnBrk="1" hangingPunct="1">
              <a:buFont typeface="Wingdings" pitchFamily="2" charset="2"/>
              <a:buNone/>
            </a:pPr>
            <a:endParaRPr lang="pl-PL" b="1" smtClean="0"/>
          </a:p>
          <a:p>
            <a:pPr marL="44450" indent="0" algn="ctr" eaLnBrk="1" hangingPunct="1">
              <a:buFont typeface="Wingdings" pitchFamily="2" charset="2"/>
              <a:buNone/>
            </a:pPr>
            <a:endParaRPr lang="pl-PL" b="1" smtClean="0"/>
          </a:p>
          <a:p>
            <a:pPr marL="44450" indent="0" algn="ctr" eaLnBrk="1" hangingPunct="1">
              <a:buFont typeface="Wingdings" pitchFamily="2" charset="2"/>
              <a:buNone/>
            </a:pPr>
            <a:endParaRPr lang="pl-PL" b="1" smtClean="0"/>
          </a:p>
          <a:p>
            <a:pPr marL="44450" indent="0" algn="ctr" eaLnBrk="1" hangingPunct="1">
              <a:buFont typeface="Wingdings" pitchFamily="2" charset="2"/>
              <a:buNone/>
            </a:pPr>
            <a:endParaRPr lang="pl-PL" b="1" smtClean="0"/>
          </a:p>
          <a:p>
            <a:pPr marL="44450" indent="0" algn="ctr" eaLnBrk="1" hangingPunct="1">
              <a:buFont typeface="Wingdings" pitchFamily="2" charset="2"/>
              <a:buNone/>
            </a:pPr>
            <a:endParaRPr lang="pl-PL" b="1" smtClean="0"/>
          </a:p>
          <a:p>
            <a:pPr marL="44450" indent="0" algn="ctr" eaLnBrk="1" hangingPunct="1">
              <a:buFont typeface="Wingdings" pitchFamily="2" charset="2"/>
              <a:buNone/>
            </a:pPr>
            <a:endParaRPr lang="pl-PL" sz="1200" smtClean="0"/>
          </a:p>
          <a:p>
            <a:pPr marL="44450" indent="0" algn="ctr" eaLnBrk="1" hangingPunct="1">
              <a:buFont typeface="Wingdings" pitchFamily="2" charset="2"/>
              <a:buNone/>
            </a:pPr>
            <a:r>
              <a:rPr lang="pl-PL" sz="1200" smtClean="0"/>
              <a:t>http://www.who.int/campaigns/world-health-day/2016/posters/en/</a:t>
            </a:r>
          </a:p>
        </p:txBody>
      </p:sp>
      <p:pic>
        <p:nvPicPr>
          <p:cNvPr id="30722" name="Picture 2" descr="World Health Day 2016 poster: Halt the rise in diabe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9525"/>
            <a:ext cx="4608513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6263" y="1631950"/>
            <a:ext cx="5951537" cy="4892675"/>
          </a:xfrm>
        </p:spPr>
        <p:txBody>
          <a:bodyPr>
            <a:normAutofit lnSpcReduction="10000"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b="1" dirty="0"/>
              <a:t>BĄDŹ SUPER. POKONAJ CUKRZYCĘ.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b="1" dirty="0" smtClean="0"/>
              <a:t>Jedz zdrowo.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100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100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100" dirty="0" smtClean="0"/>
              <a:t>http</a:t>
            </a:r>
            <a:r>
              <a:rPr lang="pl-PL" sz="1100" dirty="0"/>
              <a:t>://www.who.int/campaigns/world-health-day/2016/posters/en/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31746" name="Picture 2" descr="World Health Day 2016 poster: eat healt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813" y="23813"/>
            <a:ext cx="4702175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888" y="1925638"/>
            <a:ext cx="5978525" cy="4383087"/>
          </a:xfrm>
        </p:spPr>
        <p:txBody>
          <a:bodyPr>
            <a:normAutofit fontScale="92500" lnSpcReduction="10000"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b="1" dirty="0"/>
              <a:t>BĄDŹ SUPER. POKONAJ CUKRZYCĘ.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b="1" dirty="0" smtClean="0"/>
              <a:t>Bądź aktywny.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200" dirty="0"/>
              <a:t>http://www.who.int/campaigns/world-health-day/2016/posters/en/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32770" name="Picture 2" descr="World Health Day 2016 poster: Be ac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115888"/>
            <a:ext cx="4608513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438" y="1901825"/>
            <a:ext cx="5618162" cy="4551363"/>
          </a:xfrm>
        </p:spPr>
        <p:txBody>
          <a:bodyPr>
            <a:normAutofit lnSpcReduction="10000"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b="1" dirty="0"/>
              <a:t>BĄDŹ SUPER. POKONAJ CUKRZYCĘ</a:t>
            </a:r>
            <a:r>
              <a:rPr lang="pl-PL" b="1" dirty="0" smtClean="0"/>
              <a:t>.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b="1" dirty="0" smtClean="0"/>
              <a:t>W razie wątpliwości, sprawdź!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400" dirty="0"/>
              <a:t>http://www.who.int/campaigns/world-health-day/2016/posters/en/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/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33794" name="Picture 2" descr="World Health Day 2016 poster: If in doubt, che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20638"/>
            <a:ext cx="4608512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/>
          <p:cNvSpPr>
            <a:spLocks noGrp="1"/>
          </p:cNvSpPr>
          <p:nvPr>
            <p:ph type="title"/>
          </p:nvPr>
        </p:nvSpPr>
        <p:spPr>
          <a:xfrm>
            <a:off x="982663" y="333375"/>
            <a:ext cx="9510712" cy="574675"/>
          </a:xfrm>
        </p:spPr>
        <p:txBody>
          <a:bodyPr/>
          <a:lstStyle/>
          <a:p>
            <a:pPr eaLnBrk="1" hangingPunct="1"/>
            <a:r>
              <a:rPr lang="pl-PL" smtClean="0"/>
              <a:t>Inicjatywy: „Dziecko z cukrzycą w szkole” </a:t>
            </a:r>
          </a:p>
        </p:txBody>
      </p:sp>
      <p:sp>
        <p:nvSpPr>
          <p:cNvPr id="34818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07988" y="1484313"/>
            <a:ext cx="11664950" cy="4545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mtClean="0"/>
              <a:t>W ramach Rządowego programu na lata 2014-2016 „Bezpieczna i przyjazna szkoła”, zaplanowano przeprowadzenie w 2016 r. ogólnopolskiego szkolenia pt.: „Dziecko z cukrzycą w szkole” </a:t>
            </a:r>
          </a:p>
          <a:p>
            <a:pPr eaLnBrk="1" hangingPunct="1"/>
            <a:r>
              <a:rPr lang="pl-PL" smtClean="0"/>
              <a:t>Grupa docelowa: dla nauczycieli szkół podstawowych oraz wychowawców świetlic szkolnych. </a:t>
            </a:r>
          </a:p>
          <a:p>
            <a:pPr eaLnBrk="1" hangingPunct="1"/>
            <a:r>
              <a:rPr lang="pl-PL" smtClean="0"/>
              <a:t>Termin: od września do listopada we wszystkich województwach.  </a:t>
            </a:r>
          </a:p>
          <a:p>
            <a:pPr eaLnBrk="1" hangingPunct="1"/>
            <a:r>
              <a:rPr lang="pl-PL" smtClean="0"/>
              <a:t>Zakres szkolenia: obejmie wiedzę na temat cukrzycy oraz zasad pierwszej pomocy, jakiej należy udzielić dziecku choremu na cukrzycę pozostającemu pod opieką szkoły. Uwzględnione będą również aspekty psychologiczne i społeczne radzenia sobie z chorobą przez dziecko i jego rodzinę oraz sposoby wsparcia dziecka w placówce oświatowej.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4963" y="620713"/>
            <a:ext cx="10515600" cy="5408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mtClean="0">
                <a:hlinkClick r:id="rId2" invalidUrl="http:///"/>
              </a:rPr>
              <a:t>http://</a:t>
            </a:r>
            <a:r>
              <a:rPr lang="pl-PL" smtClean="0">
                <a:hlinkClick r:id="rId3"/>
              </a:rPr>
              <a:t>www.mz.gov.pl/zdrowie-i-profilaktyka/zdrowie-matki-i-dziecka/dziecko-z-cukrzyca</a:t>
            </a:r>
            <a:endParaRPr lang="pl-PL" smtClean="0"/>
          </a:p>
          <a:p>
            <a:pPr eaLnBrk="1" hangingPunct="1"/>
            <a:r>
              <a:rPr lang="pl-PL" smtClean="0"/>
              <a:t>PRZEWODNIK DLA RÓWNIEŚNIKÓW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mtClean="0">
                <a:hlinkClick r:id="rId3"/>
              </a:rPr>
              <a:t>http://www.mz.gov.pl/zdrowie-i-profilaktyka/zdrowie-matki-i-dziecka/dziecko-z-cukrzyca</a:t>
            </a:r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PRZEWODNIK DLA RODZICÓW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mtClean="0">
                <a:hlinkClick r:id="rId3"/>
              </a:rPr>
              <a:t>http://www.mz.gov.pl/zdrowie-i-profilaktyka/zdrowie-matki-i-dziecka/dziecko-z-cukrzyca</a:t>
            </a:r>
            <a:endParaRPr lang="pl-PL" smtClean="0"/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Światowy Dzień Zdrowia </a:t>
            </a:r>
            <a:br>
              <a:rPr lang="pl-PL" b="1" smtClean="0"/>
            </a:br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7 kwietnia 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Kilka słów o historii…</a:t>
            </a:r>
          </a:p>
        </p:txBody>
      </p:sp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79425" y="1901825"/>
            <a:ext cx="11088688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pl-PL" smtClean="0"/>
              <a:t>Każdego roku Światowa Organizacja Zdrowia (WHO) wybiera temat przewodni Światowego Dnia Zdrowia.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pl-PL" smtClean="0"/>
              <a:t>Święto obchodzone jest od 7 kwietnia 1950 r. 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pl-PL" smtClean="0"/>
              <a:t>Tematy wybierane na obchody Światowego Dnia Zdrowia dotyczą globalnych, poważnych problemów </a:t>
            </a:r>
            <a:br>
              <a:rPr lang="pl-PL" smtClean="0"/>
            </a:br>
            <a:r>
              <a:rPr lang="pl-PL" smtClean="0"/>
              <a:t>z obszaru zdrowia.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pl-PL" smtClean="0"/>
              <a:t>Celem jest zwiększanie świadomości społeczeństwa w zakresie problemów zdrowotnych, możliwości zapobiegania im oraz pobudzanie instytucji do aktywnego działania i zmniejszania negatywnych skutków problemów zdrowotnych.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pl-PL" smtClean="0"/>
          </a:p>
          <a:p>
            <a:pPr marL="44450" indent="0" eaLnBrk="1" hangingPunct="1">
              <a:buFont typeface="Wingdings" pitchFamily="2" charset="2"/>
              <a:buNone/>
            </a:pPr>
            <a:endParaRPr lang="pl-PL" smtClean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WHO pragnie: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algn="just" eaLnBrk="1" fontAlgn="auto" hangingPunct="1">
              <a:spcAft>
                <a:spcPts val="0"/>
              </a:spcAft>
              <a:defRPr/>
            </a:pPr>
            <a:r>
              <a:rPr lang="pl-PL" dirty="0"/>
              <a:t>doprowadzić do zwiększenia wiedzy o rosnącym rozpowszechnieniu cukrzycy, ogromnym obciążeniu tą chorobą i jej poważnych następstwach, zwłaszcza w krajach o niskich i średnich dochodach;</a:t>
            </a:r>
          </a:p>
          <a:p>
            <a:pPr marL="274320" algn="just" eaLnBrk="1" fontAlgn="auto" hangingPunct="1">
              <a:spcAft>
                <a:spcPts val="0"/>
              </a:spcAft>
              <a:defRPr/>
            </a:pPr>
            <a:r>
              <a:rPr lang="pl-PL" dirty="0"/>
              <a:t>spowodować podjęcie konkretnych, skutecznych i ekonomicznych działań w walce z chorobą, które będą obejmować zarówno profilaktykę, jak i metody diagnozy, leczenia i opieki nad osobami chorymi na cukrzycę;</a:t>
            </a:r>
          </a:p>
          <a:p>
            <a:pPr marL="274320" algn="just" eaLnBrk="1" fontAlgn="auto" hangingPunct="1">
              <a:spcAft>
                <a:spcPts val="0"/>
              </a:spcAft>
              <a:defRPr/>
            </a:pPr>
            <a:r>
              <a:rPr lang="pl-PL" dirty="0"/>
              <a:t>ogłosić pierwszy światowy raport o cukrzycy opisujący obciążenie chorobą i jej skutki oraz wzywający do wzmocnienia systemów ochrony zdrowia w celu zapewnienia lepszego nadzoru i profilaktyki cukrzycy oraz skuteczniejszego leczenia chorych.</a:t>
            </a:r>
          </a:p>
          <a:p>
            <a:pPr marL="45720" indent="0" eaLnBrk="1" fontAlgn="auto" hangingPunct="1">
              <a:spcAft>
                <a:spcPts val="0"/>
              </a:spcAft>
              <a:buClr>
                <a:srgbClr val="263050"/>
              </a:buClr>
              <a:buFont typeface="Wingdings" pitchFamily="2" charset="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CEL</a:t>
            </a:r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 algn="ctr" eaLnBrk="1" hangingPunct="1">
              <a:buClr>
                <a:srgbClr val="263050"/>
              </a:buClr>
              <a:buFont typeface="Wingdings" pitchFamily="2" charset="2"/>
              <a:buNone/>
            </a:pPr>
            <a:r>
              <a:rPr lang="pl-PL" sz="3200" i="1" smtClean="0"/>
              <a:t>zmniejszenie o jedną trzecią liczby zgonów z powodu chorób niezakaźnych, w tym cukrzycy, do 2030 r. w ramach Celów Zrównoważonego Rozwoju. </a:t>
            </a:r>
          </a:p>
          <a:p>
            <a:pPr marL="44450" indent="0" eaLnBrk="1" hangingPunct="1">
              <a:buClr>
                <a:srgbClr val="263050"/>
              </a:buClr>
              <a:buFont typeface="Wingdings" pitchFamily="2" charset="2"/>
              <a:buNone/>
            </a:pPr>
            <a:endParaRPr lang="pl-PL" smtClean="0"/>
          </a:p>
          <a:p>
            <a:pPr marL="44450" indent="0" algn="just" eaLnBrk="1" hangingPunct="1">
              <a:buClr>
                <a:srgbClr val="263050"/>
              </a:buClr>
              <a:buFont typeface="Wingdings" pitchFamily="2" charset="2"/>
              <a:buNone/>
            </a:pPr>
            <a:endParaRPr lang="pl-PL" smtClean="0"/>
          </a:p>
          <a:p>
            <a:pPr marL="44450" indent="0" algn="just" eaLnBrk="1" hangingPunct="1">
              <a:buClr>
                <a:srgbClr val="263050"/>
              </a:buClr>
              <a:buFont typeface="Wingdings" pitchFamily="2" charset="2"/>
              <a:buNone/>
            </a:pPr>
            <a:r>
              <a:rPr lang="pl-PL" smtClean="0"/>
              <a:t>W związku z tym WHO wspiera państwa wdrażające polityki mające na celu zmniejszenie oddziaływania chorób niezakaźnych, w tym cukrzycy, nowotworów, chorób układu krążenia i płuc.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6600" smtClean="0"/>
              <a:t>10</a:t>
            </a:r>
            <a:r>
              <a:rPr lang="pl-PL" smtClean="0"/>
              <a:t> FAKTÓW NA TEMAT CUKRZYCY</a:t>
            </a:r>
          </a:p>
        </p:txBody>
      </p:sp>
      <p:sp>
        <p:nvSpPr>
          <p:cNvPr id="25602" name="Symbol zastępczy tekstu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10 faktów na temat cukrzycy</a:t>
            </a:r>
          </a:p>
        </p:txBody>
      </p:sp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79425" y="1901825"/>
            <a:ext cx="11161713" cy="41275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01650" indent="-457200" algn="just" eaLnBrk="1" hangingPunct="1">
              <a:buFont typeface="Wingdings" pitchFamily="2" charset="2"/>
              <a:buAutoNum type="arabicPeriod"/>
            </a:pPr>
            <a:r>
              <a:rPr lang="pl-PL" smtClean="0"/>
              <a:t>Około 347 milionów ludzi na świecie choruje na cukrzycę.</a:t>
            </a:r>
          </a:p>
          <a:p>
            <a:pPr marL="501650" indent="-457200" algn="just" eaLnBrk="1" hangingPunct="1">
              <a:buFont typeface="Wingdings" pitchFamily="2" charset="2"/>
              <a:buAutoNum type="arabicPeriod"/>
            </a:pPr>
            <a:r>
              <a:rPr lang="pl-PL" smtClean="0"/>
              <a:t>Przewiduje się, że do 2030 roku cukrzyca będzie stanowić 7 przyczynę zgonów na świecie.</a:t>
            </a:r>
          </a:p>
          <a:p>
            <a:pPr marL="501650" indent="-457200" algn="just" eaLnBrk="1" hangingPunct="1">
              <a:buFont typeface="Wingdings" pitchFamily="2" charset="2"/>
              <a:buAutoNum type="arabicPeriod"/>
            </a:pPr>
            <a:r>
              <a:rPr lang="pl-PL" smtClean="0"/>
              <a:t>Wyróżnia się 2 główne typy cukrzycy: typ 1 – insulinozależna oraz typ 2.</a:t>
            </a:r>
          </a:p>
          <a:p>
            <a:pPr marL="501650" indent="-457200" algn="just" eaLnBrk="1" hangingPunct="1">
              <a:buFont typeface="Wingdings" pitchFamily="2" charset="2"/>
              <a:buAutoNum type="arabicPeriod"/>
            </a:pPr>
            <a:r>
              <a:rPr lang="pl-PL" smtClean="0"/>
              <a:t>Trzeci rodzaj cukrzycy to cukrzyca ciężarnych </a:t>
            </a:r>
            <a:r>
              <a:rPr lang="pl-PL" i="1" smtClean="0"/>
              <a:t>(charakteryzuje się hiperglikemią lub podwyższonym poziomem cukru we krwi z wartościami powyżej prawidłowych, ale poniżej wartości diagnostycznych dla cukrzycy. Cukrzyca wśród ciężarnych zwiększa ryzyko powikłań w czasie ciąży i porodu. Zwiększa także, ryzyko wystąpienia u kobiety cukrzycy typu 2).</a:t>
            </a:r>
          </a:p>
          <a:p>
            <a:pPr marL="501650" indent="-457200" algn="just" eaLnBrk="1" hangingPunct="1">
              <a:buFont typeface="Wingdings" pitchFamily="2" charset="2"/>
              <a:buAutoNum type="arabicPeriod"/>
            </a:pPr>
            <a:r>
              <a:rPr lang="pl-PL" smtClean="0"/>
              <a:t>Typ 2 cukrzycy występuje częściej niż typ 1. Wzrasta odsetek dzieci u których diagnozuje się cukrzycę typu 2.</a:t>
            </a:r>
          </a:p>
          <a:p>
            <a:pPr marL="501650" indent="-457200" eaLnBrk="1" hangingPunct="1">
              <a:buFont typeface="Wingdings" pitchFamily="2" charset="2"/>
              <a:buAutoNum type="arabicPeriod"/>
            </a:pPr>
            <a:endParaRPr lang="pl-PL" smtClean="0"/>
          </a:p>
          <a:p>
            <a:pPr marL="501650" indent="-457200" eaLnBrk="1" hangingPunct="1">
              <a:buFont typeface="Wingdings" pitchFamily="2" charset="2"/>
              <a:buAutoNum type="arabicPeriod"/>
            </a:pPr>
            <a:endParaRPr lang="pl-PL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>
          <a:xfrm>
            <a:off x="1341438" y="188913"/>
            <a:ext cx="9509125" cy="1233487"/>
          </a:xfrm>
        </p:spPr>
        <p:txBody>
          <a:bodyPr/>
          <a:lstStyle/>
          <a:p>
            <a:pPr eaLnBrk="1" hangingPunct="1"/>
            <a:r>
              <a:rPr lang="pl-PL" smtClean="0"/>
              <a:t>10 faktów na temat cukrzycy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6150" y="1700213"/>
            <a:ext cx="10299700" cy="4695825"/>
          </a:xfrm>
        </p:spPr>
        <p:txBody>
          <a:bodyPr>
            <a:normAutofit fontScale="85000" lnSpcReduction="20000"/>
          </a:bodyPr>
          <a:lstStyle/>
          <a:p>
            <a:pPr marL="502920" indent="-457200" algn="just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600" dirty="0" smtClean="0"/>
              <a:t>Choroby układu krążenia są odpowiedzialne za 50%-80% zgonów wśród chorych na cukrzycę.</a:t>
            </a:r>
          </a:p>
          <a:p>
            <a:pPr marL="502920" indent="-457200" algn="just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600" dirty="0" smtClean="0"/>
              <a:t>W 2012 cukrzyca była bezpośrednią przyczyną zgonów u 1,5 miliona osób.</a:t>
            </a:r>
          </a:p>
          <a:p>
            <a:pPr marL="502920" indent="-457200" algn="just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600" dirty="0" smtClean="0"/>
              <a:t>80% zgonów z powodu cukrzycy występuje w krajach o niskim i średnim dochodzie.</a:t>
            </a:r>
          </a:p>
          <a:p>
            <a:pPr marL="502920" indent="-457200" algn="just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600" dirty="0" smtClean="0"/>
              <a:t>Cukrzyca jest jedną z głównych przyczyn amputacji kończyn, niewydolności nerek, ślepoty.</a:t>
            </a:r>
          </a:p>
          <a:p>
            <a:pPr marL="502920" indent="-457200" algn="just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600" b="1" dirty="0" smtClean="0"/>
              <a:t>Cukrzycy typy 2 można zapobiegać! </a:t>
            </a:r>
            <a:r>
              <a:rPr lang="pl-PL" sz="2600" i="1" dirty="0" smtClean="0"/>
              <a:t>(poprzez dietę i aktywny styl życia)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endParaRPr lang="pl-PL" i="1" dirty="0"/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endParaRPr lang="pl-PL" i="1" dirty="0" smtClean="0"/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endParaRPr lang="pl-PL" i="1" dirty="0"/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300" i="1" dirty="0" smtClean="0"/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300" i="1" dirty="0" smtClean="0"/>
              <a:t>http</a:t>
            </a:r>
            <a:r>
              <a:rPr lang="pl-PL" sz="1300" i="1" dirty="0"/>
              <a:t>://www.who.int/features/factfiles/diabetes/en/</a:t>
            </a:r>
          </a:p>
        </p:txBody>
      </p:sp>
      <p:pic>
        <p:nvPicPr>
          <p:cNvPr id="27651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3429000"/>
            <a:ext cx="4716462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EPIDEMIOLOGIA - POLSKA</a:t>
            </a:r>
          </a:p>
        </p:txBody>
      </p:sp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mtClean="0">
                <a:latin typeface="Calibri" pitchFamily="34" charset="0"/>
              </a:rPr>
              <a:t>W Polsce jest </a:t>
            </a:r>
            <a:r>
              <a:rPr lang="pl-PL" b="1" smtClean="0">
                <a:latin typeface="Calibri" pitchFamily="34" charset="0"/>
              </a:rPr>
              <a:t>2,6 mln osób z cukrzycą</a:t>
            </a:r>
            <a:r>
              <a:rPr lang="pl-PL" smtClean="0">
                <a:latin typeface="Calibri" pitchFamily="34" charset="0"/>
              </a:rPr>
              <a:t>, z czego aż 750 tysięcy nie zdaje sobie z tego sprawy.</a:t>
            </a:r>
          </a:p>
          <a:p>
            <a:pPr eaLnBrk="1" hangingPunct="1"/>
            <a:r>
              <a:rPr lang="pl-PL" smtClean="0">
                <a:latin typeface="Calibri" pitchFamily="34" charset="0"/>
              </a:rPr>
              <a:t>Do 2030 r. cukrzycę </a:t>
            </a:r>
            <a:r>
              <a:rPr lang="pl-PL" b="1" smtClean="0">
                <a:latin typeface="Calibri" pitchFamily="34" charset="0"/>
              </a:rPr>
              <a:t>może mieć 4,8 mln Polaków</a:t>
            </a:r>
            <a:r>
              <a:rPr lang="pl-PL" smtClean="0">
                <a:latin typeface="Calibri" pitchFamily="34" charset="0"/>
              </a:rPr>
              <a:t>.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27C6D4C9-8290-496B-BBB8-6AB0E4B2DB1D}" vid="{240841CE-464F-486C-9B07-A6D563FED3EC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 planu projektu biznesowego (panoramiczna)</Template>
  <TotalTime>3</TotalTime>
  <Words>676</Words>
  <Application>Microsoft Office PowerPoint</Application>
  <PresentationFormat>Niestandardowy</PresentationFormat>
  <Paragraphs>100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7</vt:i4>
      </vt:variant>
      <vt:variant>
        <vt:lpstr>Tytuły slajdów</vt:lpstr>
      </vt:variant>
      <vt:variant>
        <vt:i4>16</vt:i4>
      </vt:variant>
    </vt:vector>
  </HeadingPairs>
  <TitlesOfParts>
    <vt:vector size="28" baseType="lpstr">
      <vt:lpstr>Arial</vt:lpstr>
      <vt:lpstr>Corbel</vt:lpstr>
      <vt:lpstr>Wingdings</vt:lpstr>
      <vt:lpstr>Euphemia</vt:lpstr>
      <vt:lpstr>Calibri</vt:lpstr>
      <vt:lpstr>Banded Design Blue 16x9</vt:lpstr>
      <vt:lpstr>Banded Design Blue 16x9</vt:lpstr>
      <vt:lpstr>Banded Design Blue 16x9</vt:lpstr>
      <vt:lpstr>Banded Design Blue 16x9</vt:lpstr>
      <vt:lpstr>Banded Design Blue 16x9</vt:lpstr>
      <vt:lpstr>Banded Design Blue 16x9</vt:lpstr>
      <vt:lpstr>Banded Design Blue 16x9</vt:lpstr>
      <vt:lpstr>Światowy Dzień Zdrowia 2016 Pokonaj cukrzycę</vt:lpstr>
      <vt:lpstr>Światowy Dzień Zdrowia   7 kwietnia 2016</vt:lpstr>
      <vt:lpstr>Kilka słów o historii…</vt:lpstr>
      <vt:lpstr>WHO pragnie:</vt:lpstr>
      <vt:lpstr>CEL</vt:lpstr>
      <vt:lpstr>10 FAKTÓW NA TEMAT CUKRZYCY</vt:lpstr>
      <vt:lpstr>10 faktów na temat cukrzycy</vt:lpstr>
      <vt:lpstr>10 faktów na temat cukrzycy</vt:lpstr>
      <vt:lpstr>EPIDEMIOLOGIA - POLSKA</vt:lpstr>
      <vt:lpstr>PODZIAŁ</vt:lpstr>
      <vt:lpstr>Slajd 11</vt:lpstr>
      <vt:lpstr>Slajd 12</vt:lpstr>
      <vt:lpstr>Slajd 13</vt:lpstr>
      <vt:lpstr>Slajd 14</vt:lpstr>
      <vt:lpstr>Inicjatywy: „Dziecko z cukrzycą w szkole” 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Zdrowia 2016 Pokonaj cukrzycę</dc:title>
  <dc:creator/>
  <cp:lastModifiedBy/>
  <cp:revision>2</cp:revision>
  <dcterms:created xsi:type="dcterms:W3CDTF">2016-02-22T10:03:52Z</dcterms:created>
  <dcterms:modified xsi:type="dcterms:W3CDTF">2016-03-22T07:17:39Z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